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51" r:id="rId2"/>
    <p:sldId id="364" r:id="rId3"/>
    <p:sldId id="340" r:id="rId4"/>
    <p:sldId id="384" r:id="rId5"/>
    <p:sldId id="339" r:id="rId6"/>
    <p:sldId id="365" r:id="rId7"/>
    <p:sldId id="382" r:id="rId8"/>
    <p:sldId id="370" r:id="rId9"/>
    <p:sldId id="38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680" autoAdjust="0"/>
  </p:normalViewPr>
  <p:slideViewPr>
    <p:cSldViewPr>
      <p:cViewPr varScale="1">
        <p:scale>
          <a:sx n="85" d="100"/>
          <a:sy n="85" d="100"/>
        </p:scale>
        <p:origin x="147" y="39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3FE67-28AD-472D-A305-8B41F55B355D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F3FB5-9B4D-4371-9234-DBC525A279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FF3FB5-9B4D-4371-9234-DBC525A279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1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2019/12/12</a:t>
            </a:fld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35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903470" y="3001010"/>
            <a:ext cx="6652260" cy="996315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020</a:t>
            </a: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春夏智慧树课程登录手册</a:t>
            </a:r>
          </a:p>
        </p:txBody>
      </p:sp>
      <p:pic>
        <p:nvPicPr>
          <p:cNvPr id="14339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" y="1385570"/>
            <a:ext cx="4930775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/>
        </p:nvSpPr>
        <p:spPr>
          <a:xfrm>
            <a:off x="1831340" y="1391285"/>
            <a:ext cx="7623810" cy="401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登录方式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（手机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端和电脑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端，两种方法任选其一，已有智慧树账号的学生直接用原账号登录即可）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需扫描下方二维码下载“知到”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295" y="3204210"/>
            <a:ext cx="2494280" cy="2586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2867025" y="361950"/>
            <a:ext cx="2091690" cy="52197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0" lang="zh-CN" altLang="en-US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登录方式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0" y="1241425"/>
            <a:ext cx="2712085" cy="4683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5805" y="5091430"/>
            <a:ext cx="5988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21890" y="2578100"/>
            <a:ext cx="5988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113280" y="1938020"/>
            <a:ext cx="935990" cy="5759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420" y="1228090"/>
            <a:ext cx="2825750" cy="47821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26705" y="3742672"/>
            <a:ext cx="2945130" cy="1754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已有账号</a:t>
            </a:r>
            <a:r>
              <a:rPr lang="zh-CN" altLang="en-US" dirty="0">
                <a:latin typeface="+mn-ea"/>
              </a:rPr>
              <a:t>的学生，可以选择学号或者已经绑定的手机号登录，登录之后确认课程即可开始学习！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26705" y="1348829"/>
            <a:ext cx="2945130" cy="21698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ea"/>
              </a:rPr>
              <a:t>初次</a:t>
            </a:r>
            <a:r>
              <a:rPr lang="zh-CN" altLang="en-US" dirty="0">
                <a:latin typeface="+mn-ea"/>
              </a:rPr>
              <a:t>学习智慧树课程的学生，请选择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“学号”登录</a:t>
            </a:r>
            <a:r>
              <a:rPr lang="zh-CN" altLang="en-US" dirty="0">
                <a:latin typeface="+mn-ea"/>
              </a:rPr>
              <a:t>，初始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密码</a:t>
            </a:r>
            <a:r>
              <a:rPr lang="en-US" altLang="zh-CN" dirty="0">
                <a:solidFill>
                  <a:srgbClr val="FF0000"/>
                </a:solidFill>
                <a:latin typeface="+mn-ea"/>
              </a:rPr>
              <a:t>123456</a:t>
            </a:r>
            <a:r>
              <a:rPr lang="zh-CN" altLang="en-US" dirty="0">
                <a:latin typeface="+mn-ea"/>
              </a:rPr>
              <a:t>，然后按照提示验证姓名首字，绑定正确手机号，最后确认课程即可！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67025" y="361950"/>
            <a:ext cx="3156967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登录方式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</a:t>
            </a:r>
            <a:r>
              <a:rPr kumimoji="0" lang="zh-CN" altLang="en-US" sz="20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手机端</a:t>
            </a:r>
            <a:endParaRPr kumimoji="0" lang="zh-CN" altLang="en-US" sz="2800" b="1" kern="1200" cap="none" spc="0" normalizeH="0" baseline="0" noProof="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867025" y="361950"/>
            <a:ext cx="3156967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登录方式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</a:t>
            </a:r>
            <a:r>
              <a:rPr kumimoji="0" lang="zh-CN" altLang="en-US" sz="20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手机端</a:t>
            </a:r>
            <a:endParaRPr kumimoji="0" lang="zh-CN" altLang="en-US" sz="2800" b="1" kern="1200" cap="none" spc="0" normalizeH="0" baseline="0" noProof="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2" name="图片 1" descr="148671301C96B45B7B809F4B6D78E1A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195070"/>
            <a:ext cx="3112770" cy="5537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720" y="1129665"/>
            <a:ext cx="3188970" cy="592137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929005" y="3121025"/>
            <a:ext cx="2265045" cy="615950"/>
          </a:xfrm>
          <a:prstGeom prst="round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452870" y="6168390"/>
            <a:ext cx="2018030" cy="492760"/>
          </a:xfrm>
          <a:prstGeom prst="round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67025" y="5411470"/>
            <a:ext cx="2164080" cy="922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点击</a:t>
            </a:r>
            <a:r>
              <a:rPr lang="en-US" altLang="zh-CN" b="1" dirty="0">
                <a:solidFill>
                  <a:schemeClr val="tx1"/>
                </a:solidFill>
                <a:latin typeface="+mn-ea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确认</a:t>
            </a:r>
            <a:r>
              <a:rPr lang="en-US" altLang="zh-CN" b="1" dirty="0">
                <a:solidFill>
                  <a:schemeClr val="tx1"/>
                </a:solidFill>
                <a:latin typeface="+mn-ea"/>
              </a:rPr>
              <a:t>”</a:t>
            </a: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即确认完毕课程！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312275" y="2254885"/>
            <a:ext cx="2465705" cy="17519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不开通</a:t>
            </a:r>
            <a:r>
              <a:rPr lang="en-US" altLang="zh-CN" b="1" dirty="0">
                <a:sym typeface="+mn-ea"/>
              </a:rPr>
              <a:t>“</a:t>
            </a:r>
            <a:r>
              <a:rPr lang="zh-CN" altLang="en-US" b="1" dirty="0">
                <a:sym typeface="+mn-ea"/>
              </a:rPr>
              <a:t>知到</a:t>
            </a:r>
            <a:r>
              <a:rPr lang="en-US" altLang="zh-CN" b="1" dirty="0">
                <a:sym typeface="+mn-ea"/>
              </a:rPr>
              <a:t>VIP”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不影响</a:t>
            </a:r>
            <a:r>
              <a:rPr lang="zh-CN" altLang="en-US" b="1" dirty="0">
                <a:sym typeface="+mn-ea"/>
              </a:rPr>
              <a:t>同学们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学习</a:t>
            </a:r>
            <a:r>
              <a:rPr lang="zh-CN" altLang="en-US" b="1" dirty="0">
                <a:sym typeface="+mn-ea"/>
              </a:rPr>
              <a:t>在学校教务系统选择的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选修课</a:t>
            </a:r>
            <a:r>
              <a:rPr lang="zh-CN" altLang="en-US" b="1" dirty="0">
                <a:sym typeface="+mn-ea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可直接选择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放弃离开，永久放弃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”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8543925" y="4289425"/>
            <a:ext cx="1302385" cy="187579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2855595" y="3861435"/>
            <a:ext cx="1093470" cy="147828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5410" y="1179195"/>
            <a:ext cx="8105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电脑（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PC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）端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需要在浏览器中输入网址 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www.zhihuishu.com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点击右上角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13240" y="3167380"/>
            <a:ext cx="5988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67025" y="361950"/>
            <a:ext cx="2940943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登录方式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</a:t>
            </a:r>
            <a:r>
              <a:rPr lang="en-US" altLang="zh-CN" sz="20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PC</a:t>
            </a:r>
            <a:r>
              <a:rPr kumimoji="0" lang="zh-CN" altLang="en-US" sz="20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端</a:t>
            </a:r>
            <a:endParaRPr kumimoji="0" lang="zh-CN" altLang="en-US" sz="2800" b="1" kern="1200" cap="none" spc="0" normalizeH="0" baseline="0" noProof="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4" name="图片 3" descr="PJHB{`TZ%QPMEKTBH8D(HK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022475"/>
            <a:ext cx="10058400" cy="43916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65" y="1384300"/>
            <a:ext cx="8688070" cy="4648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07568" y="3036480"/>
            <a:ext cx="2003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已有账号</a:t>
            </a:r>
            <a:r>
              <a:rPr lang="zh-CN" altLang="en-US" dirty="0"/>
              <a:t>的同学，用正确的学号、或者学号绑定的手机号登录均可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83473" y="3036480"/>
            <a:ext cx="2376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初次</a:t>
            </a:r>
            <a:r>
              <a:rPr lang="zh-CN" altLang="en-US" dirty="0"/>
              <a:t>学习智慧树课程的同学只能选择</a:t>
            </a:r>
            <a:r>
              <a:rPr lang="zh-CN" altLang="en-US" dirty="0">
                <a:solidFill>
                  <a:srgbClr val="FF0000"/>
                </a:solidFill>
              </a:rPr>
              <a:t>“学号”登录</a:t>
            </a:r>
            <a:r>
              <a:rPr lang="zh-CN" altLang="en-US" dirty="0"/>
              <a:t>方式，</a:t>
            </a:r>
            <a:r>
              <a:rPr lang="zh-CN" altLang="en-US" dirty="0">
                <a:solidFill>
                  <a:srgbClr val="FF0000"/>
                </a:solidFill>
              </a:rPr>
              <a:t>初始密码</a:t>
            </a:r>
            <a:r>
              <a:rPr lang="en-US" altLang="zh-CN" dirty="0">
                <a:solidFill>
                  <a:srgbClr val="FF0000"/>
                </a:solidFill>
              </a:rPr>
              <a:t>123456</a:t>
            </a:r>
            <a:r>
              <a:rPr lang="zh-CN" altLang="en-US" dirty="0"/>
              <a:t>，接着验证姓名首字，绑定手机号，最后确认课程即可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867025" y="361950"/>
            <a:ext cx="2940943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登录方式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</a:t>
            </a:r>
            <a:r>
              <a:rPr lang="en-US" altLang="zh-CN" sz="20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PC</a:t>
            </a:r>
            <a:r>
              <a:rPr kumimoji="0" lang="zh-CN" altLang="en-US" sz="20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端</a:t>
            </a:r>
            <a:endParaRPr kumimoji="0" lang="zh-CN" altLang="en-US" sz="2800" b="1" kern="1200" cap="none" spc="0" normalizeH="0" baseline="0" noProof="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169035"/>
            <a:ext cx="9079865" cy="566737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834515" y="1070610"/>
            <a:ext cx="1141095" cy="602615"/>
          </a:xfrm>
          <a:prstGeom prst="roundRect">
            <a:avLst/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39110" y="882015"/>
            <a:ext cx="68986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不开通</a:t>
            </a:r>
            <a:r>
              <a:rPr lang="en-US" altLang="zh-CN" sz="2000" b="1" dirty="0">
                <a:solidFill>
                  <a:schemeClr val="tx1"/>
                </a:solidFill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</a:rPr>
              <a:t>知到</a:t>
            </a:r>
            <a:r>
              <a:rPr lang="en-US" altLang="zh-CN" sz="2000" b="1" dirty="0">
                <a:solidFill>
                  <a:schemeClr val="tx1"/>
                </a:solidFill>
              </a:rPr>
              <a:t>VIP”</a:t>
            </a:r>
            <a:r>
              <a:rPr lang="zh-CN" altLang="en-US" sz="2000" b="1" dirty="0">
                <a:solidFill>
                  <a:srgbClr val="FF0000"/>
                </a:solidFill>
              </a:rPr>
              <a:t>不影响</a:t>
            </a:r>
            <a:r>
              <a:rPr lang="zh-CN" altLang="en-US" sz="2000" b="1" dirty="0">
                <a:solidFill>
                  <a:schemeClr val="tx1"/>
                </a:solidFill>
              </a:rPr>
              <a:t>同学们</a:t>
            </a:r>
            <a:r>
              <a:rPr lang="zh-CN" altLang="en-US" sz="2000" b="1" dirty="0">
                <a:solidFill>
                  <a:srgbClr val="FF0000"/>
                </a:solidFill>
              </a:rPr>
              <a:t>学习</a:t>
            </a:r>
            <a:r>
              <a:rPr lang="zh-CN" altLang="en-US" sz="2000" b="1" dirty="0">
                <a:solidFill>
                  <a:schemeClr val="tx1"/>
                </a:solidFill>
              </a:rPr>
              <a:t>在学校教务系统选择的</a:t>
            </a:r>
            <a:r>
              <a:rPr lang="zh-CN" altLang="en-US" sz="2000" b="1" dirty="0">
                <a:solidFill>
                  <a:srgbClr val="FF0000"/>
                </a:solidFill>
              </a:rPr>
              <a:t>选修课</a:t>
            </a:r>
            <a:r>
              <a:rPr lang="zh-CN" altLang="en-US" sz="2000" b="1" dirty="0">
                <a:solidFill>
                  <a:schemeClr val="tx1"/>
                </a:solidFill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</a:rPr>
              <a:t>可直接选择</a:t>
            </a:r>
            <a:r>
              <a:rPr lang="en-US" altLang="zh-CN" sz="2000" b="1" dirty="0">
                <a:solidFill>
                  <a:srgbClr val="FF0000"/>
                </a:solidFill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</a:rPr>
              <a:t>放弃特权</a:t>
            </a:r>
            <a:r>
              <a:rPr lang="en-US" altLang="zh-CN" sz="2000" b="1" dirty="0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7025" y="361950"/>
            <a:ext cx="2940943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登录方式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—</a:t>
            </a:r>
            <a:r>
              <a:rPr lang="en-US" altLang="zh-CN" sz="20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PC</a:t>
            </a:r>
            <a:r>
              <a:rPr kumimoji="0" lang="zh-CN" altLang="en-US" sz="20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端</a:t>
            </a:r>
            <a:endParaRPr kumimoji="0" lang="zh-CN" altLang="en-US" sz="2800" b="1" kern="1200" cap="none" spc="0" normalizeH="0" baseline="0" noProof="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1045210" y="1606392"/>
            <a:ext cx="4843463" cy="768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在学习过程中遇到任何问题，学生可点击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【我的】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模块—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右上角的客服图标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29699" name="Picture 3" descr="C:\Users\apple\AppData\Local\Temp\ksohtml\wpsBE38.tm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90" y="2505075"/>
            <a:ext cx="3933190" cy="313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3"/>
          <p:cNvSpPr txBox="1"/>
          <p:nvPr/>
        </p:nvSpPr>
        <p:spPr>
          <a:xfrm>
            <a:off x="6319203" y="1604328"/>
            <a:ext cx="48307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在学习过程中遇到任何问题，学生可将鼠标移至智慧树网页右侧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70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3855" y="2465705"/>
            <a:ext cx="3252470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文本框 5"/>
          <p:cNvSpPr txBox="1"/>
          <p:nvPr/>
        </p:nvSpPr>
        <p:spPr>
          <a:xfrm>
            <a:off x="1006475" y="1001078"/>
            <a:ext cx="7099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学习过程中遇见问题可咨询在线客服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（可解答学生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以上的问题）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1815307" y="6052503"/>
            <a:ext cx="85613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默认都是机器人客服，需要输入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手动切换到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人工客服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3046730" y="429895"/>
            <a:ext cx="4882515" cy="52197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如何解决学习中遇到的问题？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4954F3B5-3A71-4CCC-A048-6C807941CC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67408" y="1772816"/>
            <a:ext cx="4525963" cy="4525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D177E77E-B511-43F0-8333-B971C3E91A37}"/>
              </a:ext>
            </a:extLst>
          </p:cNvPr>
          <p:cNvSpPr txBox="1">
            <a:spLocks/>
          </p:cNvSpPr>
          <p:nvPr/>
        </p:nvSpPr>
        <p:spPr>
          <a:xfrm>
            <a:off x="4314825" y="3049588"/>
            <a:ext cx="7519988" cy="132873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normAutofit/>
          </a:bodyPr>
          <a:lstStyle>
            <a:lvl1pPr algn="ctr" defTabSz="1219200" rtl="0" eaLnBrk="1" latinLnBrk="0" hangingPunct="1">
              <a:spcBef>
                <a:spcPct val="0"/>
              </a:spcBef>
              <a:buNone/>
              <a:defRPr sz="5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20000"/>
              </a:lnSpc>
              <a:defRPr/>
            </a:pPr>
            <a:r>
              <a:rPr kumimoji="1" lang="zh-CN" altLang="en-US" sz="3200" b="1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谢谢</a:t>
            </a:r>
            <a:endParaRPr kumimoji="1" lang="zh-CN" altLang="en-US" sz="32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7802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17</TotalTime>
  <Words>389</Words>
  <Application>Microsoft Office PowerPoint</Application>
  <PresentationFormat>宽屏</PresentationFormat>
  <Paragraphs>34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Office 主题</vt:lpstr>
      <vt:lpstr>2020春夏智慧树课程登录手册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asus-</dc:creator>
  <cp:lastModifiedBy>林 以致</cp:lastModifiedBy>
  <cp:revision>312</cp:revision>
  <dcterms:created xsi:type="dcterms:W3CDTF">2016-09-22T06:20:00Z</dcterms:created>
  <dcterms:modified xsi:type="dcterms:W3CDTF">2019-12-12T06:02:55Z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